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D7F1F9"/>
    <a:srgbClr val="B9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3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28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1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8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6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6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03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39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3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03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00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24E-C298-4ED5-97E7-7328B08BCEC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BD7D-3EA5-416D-A3FC-E58380E781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6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hwakalyanschool.in/pdf/cyber-champ/Soham%20Gade.pdf" TargetMode="External"/><Relationship Id="rId3" Type="http://schemas.openxmlformats.org/officeDocument/2006/relationships/hyperlink" Target="https://www.vishwakalyanschool.in/pdf/cyber-champ/Pratik%20Dhage.pdf" TargetMode="External"/><Relationship Id="rId7" Type="http://schemas.openxmlformats.org/officeDocument/2006/relationships/hyperlink" Target="https://www.vishwakalyanschool.in/pdf/cyber-champ/Shailesh%20Jadhav.pdf" TargetMode="External"/><Relationship Id="rId2" Type="http://schemas.openxmlformats.org/officeDocument/2006/relationships/hyperlink" Target="https://www.vishwakalyanschool.in/pdf/cyber-champ/Kalpak%20Pati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ishwakalyanschool.in/pdf/cyber-champ/Risika%20Wagh.pdf" TargetMode="External"/><Relationship Id="rId5" Type="http://schemas.openxmlformats.org/officeDocument/2006/relationships/hyperlink" Target="https://www.vishwakalyanschool.in/pdf/cyber-champ/Riddhika%20Patil.pdf" TargetMode="External"/><Relationship Id="rId4" Type="http://schemas.openxmlformats.org/officeDocument/2006/relationships/hyperlink" Target="https://www.vishwakalyanschool.in/pdf/cyber-champ/Rajnandini%20Bhosale.pdf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folympiad.org/" TargetMode="External"/><Relationship Id="rId2" Type="http://schemas.openxmlformats.org/officeDocument/2006/relationships/hyperlink" Target="https://play.google.com/store/apps/details?id=io.gof.gofap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EDB7A4-2321-4452-A1F7-272F41BC3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6" y="385677"/>
            <a:ext cx="9233467" cy="61156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6911B-8B3D-4FD5-9520-BDB4069D9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458370"/>
            <a:ext cx="889946" cy="934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9C988A-ABFD-44A8-A55A-A5A3D3E09210}"/>
              </a:ext>
            </a:extLst>
          </p:cNvPr>
          <p:cNvSpPr/>
          <p:nvPr/>
        </p:nvSpPr>
        <p:spPr>
          <a:xfrm>
            <a:off x="5643418" y="458370"/>
            <a:ext cx="384367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Vishwakalyan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School </a:t>
            </a:r>
            <a:b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&amp; </a:t>
            </a:r>
            <a:b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Junior College</a:t>
            </a:r>
          </a:p>
        </p:txBody>
      </p:sp>
    </p:spTree>
    <p:extLst>
      <p:ext uri="{BB962C8B-B14F-4D97-AF65-F5344CB8AC3E}">
        <p14:creationId xmlns:p14="http://schemas.microsoft.com/office/powerpoint/2010/main" val="18403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E52A6-C6ED-499F-9AA9-912BAA3E90A8}"/>
              </a:ext>
            </a:extLst>
          </p:cNvPr>
          <p:cNvSpPr txBox="1"/>
          <p:nvPr/>
        </p:nvSpPr>
        <p:spPr>
          <a:xfrm>
            <a:off x="318655" y="827689"/>
            <a:ext cx="9324109" cy="5569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To prepare for Olympiad Exam - the GOF Olympiad App provides *SEVEN mock-tests per subject*.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5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Every mock-test has two versions - one *timer based* and other one *without-timer*. The without-timer mock test prepares students for concept learning and correctness of the same. And, the timer based mock test prepares students time management - makes them focus on timely completion of the tests.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There are two levels of Olympiad Exams - *Zonal Level* and *National Level* Olympiads.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We have highest students to *awards ratio of 1:10* - offering many awards like *Amazon Kindles, Tablets, Cash vouchers* of *Rs.1000* and *Rs.500*, and *Gold Medals* as per performance in National Level exam.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Fee for one subject is Rs. 300, for two subjects Rs. 550, and for all three subjects it is </a:t>
            </a:r>
          </a:p>
          <a:p>
            <a:pPr marL="288290" indent="-288290" algn="just">
              <a:lnSpc>
                <a:spcPct val="107000"/>
              </a:lnSpc>
            </a:pPr>
            <a:r>
              <a:rPr lang="en-IN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Rs. 800.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The fee can directly be paid online through the App.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 *Dedicated customer service* through email (contact@GOFOlympiad.org) and mobile     </a:t>
            </a:r>
          </a:p>
          <a:p>
            <a:r>
              <a:rPr lang="en-IN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(+91 845-987-0848).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CFA1F-6213-44CA-B68A-5D208B0555DD}"/>
              </a:ext>
            </a:extLst>
          </p:cNvPr>
          <p:cNvSpPr/>
          <p:nvPr/>
        </p:nvSpPr>
        <p:spPr>
          <a:xfrm>
            <a:off x="3047999" y="93399"/>
            <a:ext cx="4087091" cy="61555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GOF Olympiad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ACAC6E-2462-42DD-92AE-306B3FF7ED90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B0591E-3A23-4A13-9F7E-E856EDA6BA2C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D2B89C-112B-49A4-B8FD-D556A2FE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6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9DF81-C2AB-4926-8E68-FC6509ADC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-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1" y="166247"/>
            <a:ext cx="5753098" cy="3835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3E9F76-2863-4ACB-A308-E0EEDF226CBE}"/>
              </a:ext>
            </a:extLst>
          </p:cNvPr>
          <p:cNvSpPr/>
          <p:nvPr/>
        </p:nvSpPr>
        <p:spPr>
          <a:xfrm>
            <a:off x="2104161" y="180101"/>
            <a:ext cx="570980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Virtual Science Exhibition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9C000-F59C-4670-B120-BCDE5253B0AB}"/>
              </a:ext>
            </a:extLst>
          </p:cNvPr>
          <p:cNvSpPr txBox="1"/>
          <p:nvPr/>
        </p:nvSpPr>
        <p:spPr>
          <a:xfrm>
            <a:off x="256309" y="4149188"/>
            <a:ext cx="9060873" cy="215443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endParaRPr lang="en-US" sz="2400" b="0" i="0" u="none" strike="noStrike" baseline="0" dirty="0">
              <a:solidFill>
                <a:srgbClr val="050505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 u="none" strike="noStrike" baseline="0" dirty="0">
                <a:solidFill>
                  <a:srgbClr val="050505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We will be conducting "Virtual Science Exhibition" to inculcate a scientific attitude, where students will showcase their talents on creativity &amp; </a:t>
            </a:r>
            <a:r>
              <a:rPr lang="en-IN" sz="2400" b="0" i="0" u="none" strike="noStrike" baseline="0" dirty="0">
                <a:solidFill>
                  <a:srgbClr val="050505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innovation.</a:t>
            </a:r>
          </a:p>
          <a:p>
            <a:pPr algn="just"/>
            <a:endParaRPr lang="en-IN" sz="1000" b="0" i="0" u="none" strike="noStrike" dirty="0">
              <a:solidFill>
                <a:srgbClr val="050505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r>
              <a:rPr lang="en-IN" sz="2400" b="1" i="0" u="none" strike="noStrike" baseline="0" dirty="0">
                <a:solidFill>
                  <a:srgbClr val="CC3399"/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N" sz="2800" b="1" i="0" u="none" strike="noStrike" baseline="0" dirty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Science Exhibition </a:t>
            </a:r>
            <a:r>
              <a:rPr lang="en-IN" sz="2400" b="1" i="0" u="none" strike="noStrike" baseline="0" dirty="0">
                <a:solidFill>
                  <a:srgbClr val="CC3399"/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br>
              <a:rPr lang="en-IN" sz="24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IN" sz="2400" b="1" i="0" u="none" strike="noStrike" baseline="0" dirty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Date : 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6</a:t>
            </a:r>
            <a:r>
              <a:rPr lang="en-IN" sz="2400" b="0" i="0" u="none" strike="noStrike" baseline="30000" dirty="0"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th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October 2021      </a:t>
            </a:r>
            <a:r>
              <a:rPr lang="en-IN" sz="2400" b="1" i="0" u="none" strike="noStrike" baseline="0" dirty="0">
                <a:solidFill>
                  <a:srgbClr val="0070C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Class: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Grade-VI to Grade-X</a:t>
            </a:r>
            <a:endParaRPr lang="en-IN" sz="24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1E4740-5D9E-4E21-826E-B7C51D6C2C90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67E2AA-7659-455F-B027-0623B15DAAE9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9CBED9-16C6-4340-AD54-669A2BD8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6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4D2BE-30FC-4A23-BEE5-7E3B2444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84" y="261261"/>
            <a:ext cx="5826590" cy="6161309"/>
          </a:xfrm>
          <a:prstGeom prst="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1B243E-9562-4084-A90A-589D06645182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ACAA8E-17CF-42EF-85F0-B8A57BA795AD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5D653D-1BF9-45EA-85F7-C1B1B02F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1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5E70B-C716-49F8-88C7-1A91ABBD59D6}"/>
              </a:ext>
            </a:extLst>
          </p:cNvPr>
          <p:cNvSpPr/>
          <p:nvPr/>
        </p:nvSpPr>
        <p:spPr>
          <a:xfrm>
            <a:off x="2632365" y="152391"/>
            <a:ext cx="515389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Vote of 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2A26A-FC95-4644-A6AA-AE469679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68" y="1062185"/>
            <a:ext cx="9421403" cy="53185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9D614B-3ECC-4B5A-9A74-03ED8D092500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DD6B2D-4BFF-4781-BB03-7767F314A99C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F716DA-7698-4DFF-AE30-9B07BD55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46AED6-E1D8-4E4C-B40A-521F2BE05CA1}"/>
              </a:ext>
            </a:extLst>
          </p:cNvPr>
          <p:cNvSpPr/>
          <p:nvPr/>
        </p:nvSpPr>
        <p:spPr>
          <a:xfrm>
            <a:off x="694906" y="1939636"/>
            <a:ext cx="8516187" cy="25545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Welcome to EPTA </a:t>
            </a:r>
            <a:b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2021-22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D69331-5355-456B-8A6B-17536580DBB0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6CEC3C-A1FE-42DF-B66B-FF18D43D9C77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821EBC-0677-4C94-92FF-6BC773415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B1177-C42C-4023-B1EB-948A99380D3A}"/>
              </a:ext>
            </a:extLst>
          </p:cNvPr>
          <p:cNvSpPr/>
          <p:nvPr/>
        </p:nvSpPr>
        <p:spPr>
          <a:xfrm>
            <a:off x="2300749" y="152391"/>
            <a:ext cx="552707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Agenda for PTA 2021-22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9809-8D57-44E0-81DA-D3E1B71F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9" y="894183"/>
            <a:ext cx="5527069" cy="5804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60FC6-F6DB-4718-B046-7DA193E49623}"/>
              </a:ext>
            </a:extLst>
          </p:cNvPr>
          <p:cNvSpPr txBox="1"/>
          <p:nvPr/>
        </p:nvSpPr>
        <p:spPr>
          <a:xfrm>
            <a:off x="1415854" y="883231"/>
            <a:ext cx="6740013" cy="578619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987425" algn="l"/>
              </a:tabLst>
            </a:pPr>
            <a:r>
              <a:rPr lang="en-US" sz="3000" b="1" dirty="0">
                <a:latin typeface="Monotype Corsiva" panose="03010101010201010101" pitchFamily="66" charset="0"/>
                <a:cs typeface="Arial" panose="020B0604020202020204" pitchFamily="34" charset="0"/>
              </a:rPr>
              <a:t>Date 	: </a:t>
            </a: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03.07.2021 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b="1" dirty="0">
                <a:latin typeface="Monotype Corsiva" panose="03010101010201010101" pitchFamily="66" charset="0"/>
                <a:cs typeface="Arial" panose="020B0604020202020204" pitchFamily="34" charset="0"/>
              </a:rPr>
              <a:t>Day	:</a:t>
            </a: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 Saturday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b="1" dirty="0">
                <a:latin typeface="Monotype Corsiva" panose="03010101010201010101" pitchFamily="66" charset="0"/>
                <a:cs typeface="Arial" panose="020B0604020202020204" pitchFamily="34" charset="0"/>
              </a:rPr>
              <a:t>Time	:</a:t>
            </a: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 9:30 a.m. to 10:30 a.m.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b="1" dirty="0">
                <a:latin typeface="Monotype Corsiva" panose="03010101010201010101" pitchFamily="66" charset="0"/>
                <a:cs typeface="Arial" panose="020B0604020202020204" pitchFamily="34" charset="0"/>
              </a:rPr>
              <a:t>Venue	: </a:t>
            </a: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School Activity Hall</a:t>
            </a:r>
          </a:p>
          <a:p>
            <a:endParaRPr lang="en-US" sz="1000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>
              <a:tabLst>
                <a:tab pos="530225" algn="l"/>
              </a:tabLst>
            </a:pP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1) 	Welcome to all Members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2800" dirty="0">
                <a:latin typeface="Monotype Corsiva" panose="03010101010201010101" pitchFamily="66" charset="0"/>
                <a:cs typeface="Arial" panose="020B0604020202020204" pitchFamily="34" charset="0"/>
              </a:rPr>
              <a:t>2 ) 	Elected PTA member's list for the </a:t>
            </a:r>
            <a:r>
              <a:rPr lang="en-US" sz="2800" dirty="0" err="1">
                <a:latin typeface="Monotype Corsiva" panose="03010101010201010101" pitchFamily="66" charset="0"/>
                <a:cs typeface="Arial" panose="020B0604020202020204" pitchFamily="34" charset="0"/>
              </a:rPr>
              <a:t>a.y</a:t>
            </a:r>
            <a:r>
              <a:rPr lang="en-US" sz="2800" dirty="0">
                <a:latin typeface="Monotype Corsiva" panose="03010101010201010101" pitchFamily="66" charset="0"/>
                <a:cs typeface="Arial" panose="020B0604020202020204" pitchFamily="34" charset="0"/>
              </a:rPr>
              <a:t>. 2021-22) </a:t>
            </a:r>
            <a:br>
              <a:rPr lang="en-US" sz="28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3) 	Achievements  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4) 	Competitive Exams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5) 	GOF Olympiad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6) 	Virtual Science Exhibition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7) 	Questionnaires &amp; </a:t>
            </a:r>
            <a:b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sz="3000" dirty="0">
                <a:latin typeface="Monotype Corsiva" panose="03010101010201010101" pitchFamily="66" charset="0"/>
                <a:cs typeface="Arial" panose="020B0604020202020204" pitchFamily="34" charset="0"/>
              </a:rPr>
              <a:t>8) 	Vote of Thanks</a:t>
            </a:r>
            <a:endParaRPr lang="en-IN" sz="30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55A10-FFD5-4772-8768-DA2D28891E3D}"/>
              </a:ext>
            </a:extLst>
          </p:cNvPr>
          <p:cNvSpPr/>
          <p:nvPr/>
        </p:nvSpPr>
        <p:spPr>
          <a:xfrm>
            <a:off x="6135328" y="6531655"/>
            <a:ext cx="35691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Vishwakalyan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School  &amp;  Junior College</a:t>
            </a:r>
          </a:p>
        </p:txBody>
      </p:sp>
    </p:spTree>
    <p:extLst>
      <p:ext uri="{BB962C8B-B14F-4D97-AF65-F5344CB8AC3E}">
        <p14:creationId xmlns:p14="http://schemas.microsoft.com/office/powerpoint/2010/main" val="12703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ACF883-B159-4251-97C6-F96DC35C7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81967"/>
              </p:ext>
            </p:extLst>
          </p:nvPr>
        </p:nvGraphicFramePr>
        <p:xfrm>
          <a:off x="332509" y="884707"/>
          <a:ext cx="9240982" cy="5486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5804">
                  <a:extLst>
                    <a:ext uri="{9D8B030D-6E8A-4147-A177-3AD203B41FA5}">
                      <a16:colId xmlns:a16="http://schemas.microsoft.com/office/drawing/2014/main" val="2925634418"/>
                    </a:ext>
                  </a:extLst>
                </a:gridCol>
                <a:gridCol w="2464487">
                  <a:extLst>
                    <a:ext uri="{9D8B030D-6E8A-4147-A177-3AD203B41FA5}">
                      <a16:colId xmlns:a16="http://schemas.microsoft.com/office/drawing/2014/main" val="6792222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28939224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4146901571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3782542356"/>
                    </a:ext>
                  </a:extLst>
                </a:gridCol>
              </a:tblGrid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Sr. No.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ID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No.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extLst>
                  <a:ext uri="{0D108BD9-81ED-4DB2-BD59-A6C34878D82A}">
                    <a16:rowId xmlns:a16="http://schemas.microsoft.com/office/drawing/2014/main" val="2150091470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Gayatri Dhamanekar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 /</a:t>
                      </a:r>
                      <a:b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Chairman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7875551213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46231464"/>
                  </a:ext>
                </a:extLst>
              </a:tr>
              <a:tr h="55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Devendra Bagde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Vice-Chairman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(Parent - Member)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deven3017@gmail.com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9555449125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1858152174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Manisha Gawade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manisha.vems@gmail.com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9657577970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561296212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Mrs.Kavita Ghavri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Secretary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(Parent)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Kavitaghavri0508@gmail.com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8975897740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987098266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Shital Waman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Secretary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(Teacher)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sheetalwaman.vems</a:t>
                      </a: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b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7720044805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169101398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Pallavi Gaikwad (I)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coordinator@</a:t>
                      </a:r>
                      <a:b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vishwakalyanschool.in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9762374962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904992526"/>
                  </a:ext>
                </a:extLst>
              </a:tr>
              <a:tr h="26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Mr.Devendra Bagde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deven3017@gmail.com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9555449125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1956252438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Mrs.Varsha Ruikar (II)                                           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varsha.vems@gmail.com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7387349070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841309536"/>
                  </a:ext>
                </a:extLst>
              </a:tr>
              <a:tr h="26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Mr.Sarwankumar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Sarwank35@gmail.com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7908102094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1880115755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 Sudha Singh (III)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sudha.vems@gmail.com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7987244362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6264461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93051E-306C-425D-9842-870D8EFC074B}"/>
              </a:ext>
            </a:extLst>
          </p:cNvPr>
          <p:cNvSpPr/>
          <p:nvPr/>
        </p:nvSpPr>
        <p:spPr>
          <a:xfrm>
            <a:off x="332509" y="152391"/>
            <a:ext cx="9240982" cy="5539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EPTA  Member List 2021-22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0B84FD-9963-4F9A-B396-4651277E7F9E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0CD3E-156D-4B69-B9B0-1C4E11C717C5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870EC8-6E19-435C-B384-464295E5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3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68CE20-FB67-4144-B287-BA25FEAEC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13069"/>
              </p:ext>
            </p:extLst>
          </p:nvPr>
        </p:nvGraphicFramePr>
        <p:xfrm>
          <a:off x="332509" y="883812"/>
          <a:ext cx="9240982" cy="558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804">
                  <a:extLst>
                    <a:ext uri="{9D8B030D-6E8A-4147-A177-3AD203B41FA5}">
                      <a16:colId xmlns:a16="http://schemas.microsoft.com/office/drawing/2014/main" val="2925634418"/>
                    </a:ext>
                  </a:extLst>
                </a:gridCol>
                <a:gridCol w="2048851">
                  <a:extLst>
                    <a:ext uri="{9D8B030D-6E8A-4147-A177-3AD203B41FA5}">
                      <a16:colId xmlns:a16="http://schemas.microsoft.com/office/drawing/2014/main" val="679222220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1028939224"/>
                    </a:ext>
                  </a:extLst>
                </a:gridCol>
                <a:gridCol w="2812473">
                  <a:extLst>
                    <a:ext uri="{9D8B030D-6E8A-4147-A177-3AD203B41FA5}">
                      <a16:colId xmlns:a16="http://schemas.microsoft.com/office/drawing/2014/main" val="4146901571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3782542356"/>
                    </a:ext>
                  </a:extLst>
                </a:gridCol>
              </a:tblGrid>
              <a:tr h="69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Sr. No.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ID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No.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 anchor="ctr"/>
                </a:tc>
                <a:extLst>
                  <a:ext uri="{0D108BD9-81ED-4DB2-BD59-A6C34878D82A}">
                    <a16:rowId xmlns:a16="http://schemas.microsoft.com/office/drawing/2014/main" val="2150091470"/>
                  </a:ext>
                </a:extLst>
              </a:tr>
              <a:tr h="42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Mr.Sohan Choudhary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Sohan727@gmail.com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9833067383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458913670"/>
                  </a:ext>
                </a:extLst>
              </a:tr>
              <a:tr h="63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Snehal Balwantrao (IV)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</a:t>
                      </a: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snehal.vems@gmail.com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7666213660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473277868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Mr.Gautam More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gautam.saachi@gmail.com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8329818392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942978046"/>
                  </a:ext>
                </a:extLst>
              </a:tr>
              <a:tr h="63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Mrs.Vandana Shinde (V)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vandana.vems@gmail.com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7620214206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1473148099"/>
                  </a:ext>
                </a:extLst>
              </a:tr>
              <a:tr h="34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Mrs.Kavita Ghavri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Kavitaghavri0508@gmail.com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8975897740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143669294"/>
                  </a:ext>
                </a:extLst>
              </a:tr>
              <a:tr h="64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Mrs.Shradha Joshi  (VI)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shradhajoshi.vems</a:t>
                      </a: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b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7757010614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646678999"/>
                  </a:ext>
                </a:extLst>
              </a:tr>
              <a:tr h="40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Mrs.Manisha Chepte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cheptemanisha@gmail.com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9359166241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902924043"/>
                  </a:ext>
                </a:extLst>
              </a:tr>
              <a:tr h="33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Mrs.Rajni Yadav (VII)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rajni.vems@gmail.com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9689010593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4094826022"/>
                  </a:ext>
                </a:extLst>
              </a:tr>
              <a:tr h="37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Namita Mehta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namitamehta65@gmail.com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8308221441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4085569366"/>
                  </a:ext>
                </a:extLst>
              </a:tr>
              <a:tr h="69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 Rupali Siddhani VIII)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Teacher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rupalisiddani@gmail.com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9011388560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25" marR="54025" marT="0" marB="0"/>
                </a:tc>
                <a:extLst>
                  <a:ext uri="{0D108BD9-81ED-4DB2-BD59-A6C34878D82A}">
                    <a16:rowId xmlns:a16="http://schemas.microsoft.com/office/drawing/2014/main" val="27395163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00636B-8B0D-4237-B4F9-EF82E6B128C0}"/>
              </a:ext>
            </a:extLst>
          </p:cNvPr>
          <p:cNvSpPr/>
          <p:nvPr/>
        </p:nvSpPr>
        <p:spPr>
          <a:xfrm>
            <a:off x="332509" y="152391"/>
            <a:ext cx="9240982" cy="5539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EPTA  Member List 2021-22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9AA78B-9996-4E37-810D-8F723D40CD19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511F5-79DC-4164-9EEC-E5EABE2F12DC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E0253B-D30C-47E0-98BA-EC9A1E71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8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776D27-F316-427D-B7FB-153EDC194CBD}"/>
              </a:ext>
            </a:extLst>
          </p:cNvPr>
          <p:cNvSpPr/>
          <p:nvPr/>
        </p:nvSpPr>
        <p:spPr>
          <a:xfrm>
            <a:off x="3535089" y="138541"/>
            <a:ext cx="332291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Achievements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5C27D-7D04-413C-B127-9B39DE02FD97}"/>
              </a:ext>
            </a:extLst>
          </p:cNvPr>
          <p:cNvSpPr txBox="1"/>
          <p:nvPr/>
        </p:nvSpPr>
        <p:spPr>
          <a:xfrm>
            <a:off x="447965" y="990925"/>
            <a:ext cx="8998857" cy="98488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4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defRPr>
            </a:lvl1pPr>
          </a:lstStyle>
          <a:p>
            <a:r>
              <a:rPr lang="en-IN" sz="3600" dirty="0"/>
              <a:t>CYBER CHAMP 2021</a:t>
            </a:r>
          </a:p>
          <a:p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 school competition held online in the month of February 2021</a:t>
            </a:r>
            <a:endParaRPr lang="en-I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3D19B-C37A-4421-931B-9E0E3B8162A1}"/>
              </a:ext>
            </a:extLst>
          </p:cNvPr>
          <p:cNvSpPr txBox="1"/>
          <p:nvPr/>
        </p:nvSpPr>
        <p:spPr>
          <a:xfrm>
            <a:off x="453571" y="2309749"/>
            <a:ext cx="8998857" cy="39431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winners of the competition are: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Kalpak Patil - MS Paint Junior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Pratik </a:t>
            </a: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Dhage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- Exploring Animation with PowerPoint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Rajnandini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Bhosale - MS Paint Junior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Riddhika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Patil - MS Paint Junior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Risika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Wagh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- Exploring Animation with PowerPoint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Shailesh Jadhav - Ideas &amp; Innovation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Soham </a:t>
            </a:r>
            <a:r>
              <a:rPr lang="en-US" sz="2400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Gade</a:t>
            </a:r>
            <a:r>
              <a:rPr lang="en-US" sz="2400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- Ideas &amp; Innovation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98BF19-A2E5-4808-86CF-BD93E2800310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D0CC23-4DDE-4360-A1E2-1DE8CC64E1CB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4F4171-AE0A-45D5-BF70-F904A062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A6C6CA-61D3-45C3-9E8B-0B972B30C48E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A569DB-F02F-4591-B995-F8BD1E4E0975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744ECE-1A8E-4D01-A672-41B7BF24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D79A68-6DFC-4DC4-A722-9FFB8BE2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46" y="308633"/>
            <a:ext cx="6483096" cy="59992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3380B-F753-4DA0-9350-40CDB4583630}"/>
              </a:ext>
            </a:extLst>
          </p:cNvPr>
          <p:cNvSpPr txBox="1"/>
          <p:nvPr/>
        </p:nvSpPr>
        <p:spPr>
          <a:xfrm>
            <a:off x="3144985" y="89777"/>
            <a:ext cx="4073232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defRPr>
            </a:lvl1pPr>
          </a:lstStyle>
          <a:p>
            <a:r>
              <a:rPr lang="en-US" dirty="0" err="1"/>
              <a:t>Swach</a:t>
            </a:r>
            <a:r>
              <a:rPr lang="en-US" dirty="0"/>
              <a:t> Bharat </a:t>
            </a:r>
          </a:p>
          <a:p>
            <a:r>
              <a:rPr lang="en-US" dirty="0"/>
              <a:t>Art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9672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5F5A1-E4B6-4F13-A094-2A2FF62FA8E0}"/>
              </a:ext>
            </a:extLst>
          </p:cNvPr>
          <p:cNvSpPr/>
          <p:nvPr/>
        </p:nvSpPr>
        <p:spPr>
          <a:xfrm>
            <a:off x="3047999" y="152391"/>
            <a:ext cx="4087091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Competitive Exams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0249974-42F2-4A12-A702-4A64C4FC4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14294"/>
              </p:ext>
            </p:extLst>
          </p:nvPr>
        </p:nvGraphicFramePr>
        <p:xfrm>
          <a:off x="332507" y="978275"/>
          <a:ext cx="9240982" cy="521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016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0398">
                  <a:extLst>
                    <a:ext uri="{9D8B030D-6E8A-4147-A177-3AD203B41FA5}">
                      <a16:colId xmlns:a16="http://schemas.microsoft.com/office/drawing/2014/main" val="4153010690"/>
                    </a:ext>
                  </a:extLst>
                </a:gridCol>
                <a:gridCol w="885094">
                  <a:extLst>
                    <a:ext uri="{9D8B030D-6E8A-4147-A177-3AD203B41FA5}">
                      <a16:colId xmlns:a16="http://schemas.microsoft.com/office/drawing/2014/main" val="953620231"/>
                    </a:ext>
                  </a:extLst>
                </a:gridCol>
                <a:gridCol w="4605490">
                  <a:extLst>
                    <a:ext uri="{9D8B030D-6E8A-4147-A177-3AD203B41FA5}">
                      <a16:colId xmlns:a16="http://schemas.microsoft.com/office/drawing/2014/main" val="1125659182"/>
                    </a:ext>
                  </a:extLst>
                </a:gridCol>
              </a:tblGrid>
              <a:tr h="551703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3200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Tentative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79212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SOF – IGKO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96617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SPELL 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99013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SOF – IEO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0173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SOF – 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16161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SOF – 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95680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SOF – 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41294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Abacus &amp; Vedic 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January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52677"/>
                  </a:ext>
                </a:extLst>
              </a:tr>
              <a:tr h="551703">
                <a:tc>
                  <a:txBody>
                    <a:bodyPr/>
                    <a:lstStyle/>
                    <a:p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I-</a:t>
                      </a:r>
                      <a:r>
                        <a:rPr lang="en-IN" sz="3200" dirty="0" err="1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Qube</a:t>
                      </a:r>
                      <a:endParaRPr lang="en-IN" sz="3200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IN" sz="3200" b="1" dirty="0">
                        <a:latin typeface="Monotype Corsiva" panose="03010101010201010101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7457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FF09E51-60A3-4F3A-8F77-F6A85BA1D751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E9B374-7CB0-40F3-8C2F-4B7A11EAC67E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CB2BFE-6216-485A-A387-97CD6E2F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3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514FF-59D7-497B-8B4F-BE0DAC0698FC}"/>
              </a:ext>
            </a:extLst>
          </p:cNvPr>
          <p:cNvSpPr txBox="1"/>
          <p:nvPr/>
        </p:nvSpPr>
        <p:spPr>
          <a:xfrm>
            <a:off x="318655" y="812091"/>
            <a:ext cx="9324109" cy="5609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8290" indent="-288290" algn="just">
              <a:lnSpc>
                <a:spcPct val="107000"/>
              </a:lnSpc>
            </a:pPr>
            <a:endParaRPr lang="en-IN" sz="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GOF Olympiad is *National Level competitive exam* that covers more than 3.5 lakh students across 3900+ schools.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GOF Olympiad is India's leading *App based Olympiad platform* - focusing on effective concept learning and efficient exam skills.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Three customized subjects are offered - *GOF Maths Olympiad*, *GOF Science Olympiad*, and *GOF English Olympiad*.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GOF Olympiad Android App can be downloaded from Google Play Store link - (</a:t>
            </a:r>
            <a:r>
              <a:rPr lang="en-IN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https://play.google.com/store/apps/details?id=io.gof.gofapp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or from our website </a:t>
            </a:r>
            <a:r>
              <a:rPr lang="en-IN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http://www.GOFolympiad.org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students/parents can *directly register* on GOF Olympiad Android app.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GOF Maths Olympiad and GOF Science Olympiad questions are based on *Bloom's Taxonomy of educational objectives* - the participants are encouraged and motivated to move up the ladder of learning objectives.</a:t>
            </a:r>
          </a:p>
          <a:p>
            <a:pPr marL="288290" indent="-288290" algn="just">
              <a:lnSpc>
                <a:spcPct val="107000"/>
              </a:lnSpc>
            </a:pPr>
            <a:endParaRPr lang="en-IN" sz="6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indent="-288290" algn="just">
              <a:lnSpc>
                <a:spcPct val="107000"/>
              </a:lnSpc>
            </a:pP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GOF English Olympiad questions are based on *Webb's Depth Of Knowledge model* - the participants are encouraged and motivated to move up from DOK Level 1 to DOK Level 4.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7D0B8-8C19-42AD-B917-8EDB7591D439}"/>
              </a:ext>
            </a:extLst>
          </p:cNvPr>
          <p:cNvSpPr/>
          <p:nvPr/>
        </p:nvSpPr>
        <p:spPr>
          <a:xfrm>
            <a:off x="3047999" y="93867"/>
            <a:ext cx="4087091" cy="61555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GOF Olympiad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071AA-658E-4425-8072-0474144E7301}"/>
              </a:ext>
            </a:extLst>
          </p:cNvPr>
          <p:cNvGrpSpPr/>
          <p:nvPr/>
        </p:nvGrpSpPr>
        <p:grpSpPr>
          <a:xfrm>
            <a:off x="5945893" y="6446209"/>
            <a:ext cx="3758545" cy="383617"/>
            <a:chOff x="5945893" y="6446209"/>
            <a:chExt cx="3758545" cy="383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A12D54-7A6C-4B0E-80BC-58D0B324DD82}"/>
                </a:ext>
              </a:extLst>
            </p:cNvPr>
            <p:cNvSpPr/>
            <p:nvPr/>
          </p:nvSpPr>
          <p:spPr>
            <a:xfrm>
              <a:off x="6135328" y="6446209"/>
              <a:ext cx="356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Vishwakalyan</a:t>
              </a:r>
              <a:r>
                <a:rPr lang="en-US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 School  &amp;  Junior College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D8CD91-1F8A-4E08-874A-3FA6A867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93" y="6472107"/>
              <a:ext cx="340607" cy="35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2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1128</Words>
  <Application>Microsoft Office PowerPoint</Application>
  <PresentationFormat>A4 Paper (210x297 mm)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2021-07-01T05:07:54Z</dcterms:created>
  <dcterms:modified xsi:type="dcterms:W3CDTF">2021-07-02T10:33:27Z</dcterms:modified>
</cp:coreProperties>
</file>